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1" r:id="rId2"/>
    <p:sldId id="374" r:id="rId3"/>
    <p:sldId id="392" r:id="rId4"/>
    <p:sldId id="318" r:id="rId5"/>
    <p:sldId id="344" r:id="rId6"/>
    <p:sldId id="372" r:id="rId7"/>
    <p:sldId id="416" r:id="rId8"/>
    <p:sldId id="353" r:id="rId9"/>
    <p:sldId id="380" r:id="rId10"/>
    <p:sldId id="284" r:id="rId11"/>
    <p:sldId id="319" r:id="rId12"/>
    <p:sldId id="411" r:id="rId13"/>
    <p:sldId id="410" r:id="rId14"/>
    <p:sldId id="354" r:id="rId15"/>
    <p:sldId id="355" r:id="rId16"/>
    <p:sldId id="283" r:id="rId17"/>
    <p:sldId id="414" r:id="rId18"/>
    <p:sldId id="375" r:id="rId19"/>
    <p:sldId id="376" r:id="rId20"/>
    <p:sldId id="415" r:id="rId21"/>
    <p:sldId id="377" r:id="rId22"/>
    <p:sldId id="373" r:id="rId23"/>
    <p:sldId id="288" r:id="rId24"/>
    <p:sldId id="379" r:id="rId25"/>
    <p:sldId id="339" r:id="rId26"/>
    <p:sldId id="412" r:id="rId27"/>
    <p:sldId id="287" r:id="rId28"/>
    <p:sldId id="280" r:id="rId29"/>
    <p:sldId id="302" r:id="rId30"/>
    <p:sldId id="398" r:id="rId31"/>
    <p:sldId id="399" r:id="rId32"/>
    <p:sldId id="400" r:id="rId33"/>
    <p:sldId id="401" r:id="rId34"/>
    <p:sldId id="402" r:id="rId35"/>
    <p:sldId id="404" r:id="rId36"/>
    <p:sldId id="403" r:id="rId37"/>
    <p:sldId id="405" r:id="rId38"/>
    <p:sldId id="389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03" r:id="rId47"/>
    <p:sldId id="270" r:id="rId48"/>
    <p:sldId id="358" r:id="rId49"/>
    <p:sldId id="312" r:id="rId50"/>
    <p:sldId id="323" r:id="rId51"/>
    <p:sldId id="324" r:id="rId52"/>
    <p:sldId id="325" r:id="rId53"/>
    <p:sldId id="326" r:id="rId54"/>
    <p:sldId id="359" r:id="rId55"/>
    <p:sldId id="409" r:id="rId56"/>
    <p:sldId id="360" r:id="rId57"/>
    <p:sldId id="368" r:id="rId58"/>
    <p:sldId id="301" r:id="rId59"/>
    <p:sldId id="417" r:id="rId60"/>
    <p:sldId id="264" r:id="rId61"/>
    <p:sldId id="406" r:id="rId62"/>
    <p:sldId id="384" r:id="rId63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9" autoAdjust="0"/>
    <p:restoredTop sz="90929"/>
  </p:normalViewPr>
  <p:slideViewPr>
    <p:cSldViewPr>
      <p:cViewPr varScale="1">
        <p:scale>
          <a:sx n="88" d="100"/>
          <a:sy n="88" d="100"/>
        </p:scale>
        <p:origin x="2802" y="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7"/>
            <a:ext cx="5829300" cy="1960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990E6C-E103-4F74-A0CF-83A913CF27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9E7FB-F2EB-4098-AA49-EADBB0C44F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6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44015-C005-4901-A08E-AEAE981641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0EBF9-92B0-43CB-B8F0-3E81D2DEF3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42A8C-F5E1-44D4-8036-2168C53566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3DD7B-04C4-47E8-8E9B-AD5A3F3271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4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4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32057-66FF-4568-9CD8-B09887FCEB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3B32D-58CE-4517-A1A8-8871D90B73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7E712-D712-482E-95BF-776D3AB91A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9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3538"/>
            <a:ext cx="3833812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A038B-C7B3-4D3D-A328-F6350FB161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C6B31-7A0C-4689-B1DD-F8907F7AC6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2D78AC9-7443-4FDF-806E-D3BC76799C0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gif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4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gif"/><Relationship Id="rId3" Type="http://schemas.openxmlformats.org/officeDocument/2006/relationships/image" Target="../media/image104.gif"/><Relationship Id="rId7" Type="http://schemas.openxmlformats.org/officeDocument/2006/relationships/image" Target="../media/image108.gif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gif"/><Relationship Id="rId5" Type="http://schemas.openxmlformats.org/officeDocument/2006/relationships/image" Target="../media/image106.gif"/><Relationship Id="rId4" Type="http://schemas.openxmlformats.org/officeDocument/2006/relationships/image" Target="../media/image105.gif"/><Relationship Id="rId9" Type="http://schemas.openxmlformats.org/officeDocument/2006/relationships/image" Target="../media/image110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11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9"/>
          <p:cNvSpPr>
            <a:spLocks noChangeArrowheads="1"/>
          </p:cNvSpPr>
          <p:nvPr/>
        </p:nvSpPr>
        <p:spPr bwMode="auto">
          <a:xfrm>
            <a:off x="457200" y="381000"/>
            <a:ext cx="59544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" pitchFamily="34" charset="0"/>
              </a:rPr>
              <a:t>1 2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3 4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5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7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8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9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Arial" pitchFamily="34" charset="0"/>
              </a:rPr>
              <a:t>10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</a:rPr>
              <a:t>11</a:t>
            </a:r>
            <a:r>
              <a:rPr lang="en-US" sz="4000" b="1" dirty="0">
                <a:latin typeface="Arial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072225" y="1668031"/>
            <a:ext cx="472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The numbers </a:t>
            </a:r>
            <a:r>
              <a:rPr lang="en-US" sz="2400" b="1" dirty="0" smtClean="0">
                <a:latin typeface="Arial" pitchFamily="34" charset="0"/>
              </a:rPr>
              <a:t>1-12</a:t>
            </a:r>
            <a:br>
              <a:rPr lang="en-US" sz="2400" b="1" dirty="0" smtClean="0">
                <a:latin typeface="Arial" pitchFamily="34" charset="0"/>
              </a:rPr>
            </a:br>
            <a:r>
              <a:rPr lang="en-US" sz="2400" b="1" dirty="0" smtClean="0">
                <a:latin typeface="Arial" pitchFamily="34" charset="0"/>
              </a:rPr>
              <a:t>naturally form </a:t>
            </a:r>
            <a:r>
              <a:rPr lang="en-US" sz="2400" b="1" dirty="0">
                <a:solidFill>
                  <a:schemeClr val="accent2"/>
                </a:solidFill>
                <a:latin typeface="Arial" pitchFamily="34" charset="0"/>
              </a:rPr>
              <a:t>four 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</a:rPr>
              <a:t>groups</a:t>
            </a:r>
            <a:endParaRPr lang="en-US" sz="2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1224625" y="1591831"/>
            <a:ext cx="4419600" cy="99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123617"/>
            <a:ext cx="6858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</a:rPr>
              <a:t>First Principles: 1, 2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</a:rPr>
              <a:t>Numbers of Structure: 3, 4, 6, 8, 12</a:t>
            </a:r>
          </a:p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Arial" pitchFamily="34" charset="0"/>
              </a:rPr>
              <a:t>Numbers of Life: 5, 10</a:t>
            </a:r>
          </a:p>
          <a:p>
            <a:pPr algn="ctr"/>
            <a:r>
              <a:rPr lang="en-US" sz="2800" b="1" dirty="0" smtClean="0">
                <a:solidFill>
                  <a:srgbClr val="00B0F0"/>
                </a:solidFill>
                <a:latin typeface="Arial" pitchFamily="34" charset="0"/>
              </a:rPr>
              <a:t>Numbers of Mystery: 7, 9, 11</a:t>
            </a:r>
            <a:endParaRPr lang="en-US" sz="2800" b="1" dirty="0">
              <a:solidFill>
                <a:srgbClr val="00B0F0"/>
              </a:solidFill>
              <a:latin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43400" y="3581400"/>
            <a:ext cx="304800" cy="4501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05400" y="3581400"/>
            <a:ext cx="304800" cy="4501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6376158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Michael </a:t>
            </a:r>
            <a:r>
              <a:rPr lang="en-US" dirty="0" smtClean="0"/>
              <a:t>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9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26" descr="D:\mss\Beginner's Guide\3\braidhair2.tif"/>
          <p:cNvPicPr>
            <a:picLocks noChangeAspect="1" noChangeArrowheads="1"/>
          </p:cNvPicPr>
          <p:nvPr/>
        </p:nvPicPr>
        <p:blipFill>
          <a:blip r:embed="rId2" cstate="print"/>
          <a:srcRect b="4839"/>
          <a:stretch>
            <a:fillRect/>
          </a:stretch>
        </p:blipFill>
        <p:spPr bwMode="auto">
          <a:xfrm>
            <a:off x="478971" y="1926770"/>
            <a:ext cx="3276599" cy="4677115"/>
          </a:xfrm>
          <a:prstGeom prst="rect">
            <a:avLst/>
          </a:prstGeom>
          <a:noFill/>
        </p:spPr>
      </p:pic>
      <p:pic>
        <p:nvPicPr>
          <p:cNvPr id="31747" name="Picture 1027" descr="D:\mss\Beginner's Guide\3\braidclet.gif"/>
          <p:cNvPicPr>
            <a:picLocks noChangeAspect="1" noChangeArrowheads="1"/>
          </p:cNvPicPr>
          <p:nvPr/>
        </p:nvPicPr>
        <p:blipFill>
          <a:blip r:embed="rId3" cstate="print"/>
          <a:srcRect t="12019" b="7846"/>
          <a:stretch>
            <a:fillRect/>
          </a:stretch>
        </p:blipFill>
        <p:spPr bwMode="auto">
          <a:xfrm>
            <a:off x="381000" y="533400"/>
            <a:ext cx="5943600" cy="1524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04198" y="147935"/>
            <a:ext cx="487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Braids</a:t>
            </a:r>
            <a:r>
              <a:rPr lang="en-US" dirty="0" smtClean="0"/>
              <a:t>: </a:t>
            </a:r>
            <a:r>
              <a:rPr lang="en-US" b="1" dirty="0" smtClean="0"/>
              <a:t>3 strands become one whole</a:t>
            </a:r>
            <a:endParaRPr lang="en-US" b="1" dirty="0"/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30296" y="6712841"/>
            <a:ext cx="6773559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itchFamily="34" charset="0"/>
              </a:rPr>
              <a:t>Trinity =  Tri-Unity</a:t>
            </a:r>
          </a:p>
          <a:p>
            <a:pPr algn="ctr"/>
            <a:r>
              <a:rPr lang="en-US" sz="4000" b="1" dirty="0">
                <a:latin typeface="Arial" pitchFamily="34" charset="0"/>
              </a:rPr>
              <a:t>3</a:t>
            </a:r>
            <a:r>
              <a:rPr lang="en-US" sz="4000" dirty="0">
                <a:latin typeface="Arial" pitchFamily="34" charset="0"/>
              </a:rPr>
              <a:t> become as </a:t>
            </a:r>
            <a:r>
              <a:rPr lang="en-US" sz="4000" b="1" dirty="0" smtClean="0">
                <a:latin typeface="Arial" pitchFamily="34" charset="0"/>
              </a:rPr>
              <a:t>1</a:t>
            </a:r>
          </a:p>
          <a:p>
            <a:pPr algn="ctr"/>
            <a:r>
              <a:rPr lang="en-US" dirty="0" smtClean="0">
                <a:latin typeface="Arial" pitchFamily="34" charset="0"/>
              </a:rPr>
              <a:t>  a three part unity, a threefold oneness</a:t>
            </a:r>
            <a:r>
              <a:rPr lang="en-US" dirty="0">
                <a:latin typeface="Arial" pitchFamily="34" charset="0"/>
              </a:rPr>
              <a:t/>
            </a:r>
            <a:br>
              <a:rPr lang="en-US" dirty="0">
                <a:latin typeface="Arial" pitchFamily="34" charset="0"/>
              </a:rPr>
            </a:br>
            <a:r>
              <a:rPr lang="en-US" dirty="0" smtClean="0">
                <a:latin typeface="Arial" pitchFamily="34" charset="0"/>
              </a:rPr>
              <a:t>Complete. Whole.</a:t>
            </a:r>
            <a:endParaRPr lang="en-US" dirty="0">
              <a:latin typeface="Arial" pitchFamily="34" charset="0"/>
            </a:endParaRPr>
          </a:p>
          <a:p>
            <a:pPr algn="ctr"/>
            <a:r>
              <a:rPr lang="en-US" dirty="0" smtClean="0">
                <a:latin typeface="Arial" pitchFamily="34" charset="0"/>
              </a:rPr>
              <a:t>Balanced. Strong</a:t>
            </a:r>
            <a:r>
              <a:rPr lang="en-US" dirty="0">
                <a:latin typeface="Arial" pitchFamily="34" charset="0"/>
              </a:rPr>
              <a:t>.</a:t>
            </a:r>
          </a:p>
        </p:txBody>
      </p:sp>
      <p:pic>
        <p:nvPicPr>
          <p:cNvPr id="15" name="Picture 2" descr="F:\MSS\Beginner's Guide\3\thCAWGT7H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5"/>
          <a:stretch/>
        </p:blipFill>
        <p:spPr bwMode="auto">
          <a:xfrm>
            <a:off x="3592090" y="2442492"/>
            <a:ext cx="2758788" cy="224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84455" y="4975162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Arial" pitchFamily="34" charset="0"/>
              </a:rPr>
              <a:t>an </a:t>
            </a:r>
            <a:r>
              <a:rPr lang="en-US" b="1" dirty="0" smtClean="0">
                <a:solidFill>
                  <a:srgbClr val="00B050"/>
                </a:solidFill>
                <a:latin typeface="Arial" pitchFamily="34" charset="0"/>
              </a:rPr>
              <a:t>ongoing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itchFamily="34" charset="0"/>
              </a:rPr>
              <a:t>3-strand 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</a:rPr>
              <a:t>knot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65" descr="D:\mss\Beginner's Guide\3\geodesicd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990725"/>
            <a:ext cx="2908300" cy="2581275"/>
          </a:xfrm>
          <a:prstGeom prst="rect">
            <a:avLst/>
          </a:prstGeom>
          <a:noFill/>
        </p:spPr>
      </p:pic>
      <p:pic>
        <p:nvPicPr>
          <p:cNvPr id="3" name="Picture 1067" descr="D:\mss\Beginner's Guide\3\colossusrhod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5562600"/>
            <a:ext cx="2270125" cy="3276600"/>
          </a:xfrm>
          <a:prstGeom prst="rect">
            <a:avLst/>
          </a:prstGeom>
          <a:noFill/>
        </p:spPr>
      </p:pic>
      <p:sp>
        <p:nvSpPr>
          <p:cNvPr id="4" name="Text Box 1068"/>
          <p:cNvSpPr txBox="1">
            <a:spLocks noChangeArrowheads="1"/>
          </p:cNvSpPr>
          <p:nvPr/>
        </p:nvSpPr>
        <p:spPr bwMode="auto">
          <a:xfrm>
            <a:off x="914400" y="8458200"/>
            <a:ext cx="1629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</a:rPr>
              <a:t>Truss Bridge</a:t>
            </a:r>
          </a:p>
        </p:txBody>
      </p:sp>
      <p:sp>
        <p:nvSpPr>
          <p:cNvPr id="5" name="Text Box 1069"/>
          <p:cNvSpPr txBox="1">
            <a:spLocks noChangeArrowheads="1"/>
          </p:cNvSpPr>
          <p:nvPr/>
        </p:nvSpPr>
        <p:spPr bwMode="auto">
          <a:xfrm>
            <a:off x="4191000" y="4626114"/>
            <a:ext cx="12682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Arial" pitchFamily="34" charset="0"/>
              </a:rPr>
              <a:t>Geodesic</a:t>
            </a:r>
            <a:br>
              <a:rPr lang="en-US" sz="2000" dirty="0">
                <a:latin typeface="Arial" pitchFamily="34" charset="0"/>
              </a:rPr>
            </a:br>
            <a:r>
              <a:rPr lang="en-US" sz="2000" dirty="0">
                <a:latin typeface="Arial" pitchFamily="34" charset="0"/>
              </a:rPr>
              <a:t>Dome</a:t>
            </a:r>
          </a:p>
        </p:txBody>
      </p:sp>
      <p:pic>
        <p:nvPicPr>
          <p:cNvPr id="6" name="Picture 1070" descr="D:\mss\Beginner's Guide\3\lattice boom crane.jpg"/>
          <p:cNvPicPr>
            <a:picLocks noChangeAspect="1" noChangeArrowheads="1"/>
          </p:cNvPicPr>
          <p:nvPr/>
        </p:nvPicPr>
        <p:blipFill>
          <a:blip r:embed="rId4" cstate="print"/>
          <a:srcRect l="10159" r="16191"/>
          <a:stretch>
            <a:fillRect/>
          </a:stretch>
        </p:blipFill>
        <p:spPr bwMode="auto">
          <a:xfrm>
            <a:off x="152401" y="304800"/>
            <a:ext cx="3146425" cy="6400800"/>
          </a:xfrm>
          <a:prstGeom prst="rect">
            <a:avLst/>
          </a:prstGeom>
          <a:noFill/>
        </p:spPr>
      </p:pic>
      <p:pic>
        <p:nvPicPr>
          <p:cNvPr id="7" name="Picture 1066" descr="D:\mss\Beginner's Guide\3\trussbridge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6781801"/>
            <a:ext cx="4211638" cy="1403351"/>
          </a:xfrm>
          <a:prstGeom prst="rect">
            <a:avLst/>
          </a:prstGeom>
          <a:noFill/>
        </p:spPr>
      </p:pic>
      <p:sp>
        <p:nvSpPr>
          <p:cNvPr id="8" name="Text Box 1064"/>
          <p:cNvSpPr txBox="1">
            <a:spLocks noChangeArrowheads="1"/>
          </p:cNvSpPr>
          <p:nvPr/>
        </p:nvSpPr>
        <p:spPr bwMode="auto">
          <a:xfrm>
            <a:off x="3276600" y="304800"/>
            <a:ext cx="2819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A </a:t>
            </a:r>
            <a:r>
              <a:rPr lang="en-US" sz="2400" b="1" dirty="0">
                <a:latin typeface="Arial" pitchFamily="34" charset="0"/>
              </a:rPr>
              <a:t>triangle</a:t>
            </a:r>
            <a:r>
              <a:rPr lang="en-US" sz="2400" dirty="0">
                <a:latin typeface="Arial" pitchFamily="34" charset="0"/>
              </a:rPr>
              <a:t> is the </a:t>
            </a:r>
            <a:r>
              <a:rPr lang="en-US" sz="2400" i="1" dirty="0">
                <a:latin typeface="Arial" pitchFamily="34" charset="0"/>
              </a:rPr>
              <a:t>strongest,</a:t>
            </a:r>
            <a:br>
              <a:rPr lang="en-US" sz="2400" i="1" dirty="0">
                <a:latin typeface="Arial" pitchFamily="34" charset="0"/>
              </a:rPr>
            </a:br>
            <a:r>
              <a:rPr lang="en-US" sz="2400" i="1" dirty="0">
                <a:latin typeface="Arial" pitchFamily="34" charset="0"/>
              </a:rPr>
              <a:t>most stable </a:t>
            </a:r>
            <a:r>
              <a:rPr lang="en-US" sz="2400" dirty="0">
                <a:latin typeface="Arial" pitchFamily="34" charset="0"/>
              </a:rPr>
              <a:t>shape in two dimensions.</a:t>
            </a:r>
          </a:p>
        </p:txBody>
      </p:sp>
      <p:pic>
        <p:nvPicPr>
          <p:cNvPr id="9" name="Picture 1028" descr="D:\mss\Beginner's Guide\3\tripod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771" y="2202409"/>
            <a:ext cx="1167763" cy="1473860"/>
          </a:xfrm>
          <a:prstGeom prst="rect">
            <a:avLst/>
          </a:prstGeom>
          <a:noFill/>
        </p:spPr>
      </p:pic>
      <p:pic>
        <p:nvPicPr>
          <p:cNvPr id="10" name="Picture 53" descr="D:\mss\Beginner's Guide\3\tripodsea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771"/>
            <a:ext cx="1447800" cy="21915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2971800"/>
            <a:ext cx="5791200" cy="5791200"/>
          </a:xfrm>
          <a:prstGeom prst="rect">
            <a:avLst/>
          </a:prstGeom>
        </p:spPr>
      </p:pic>
      <p:pic>
        <p:nvPicPr>
          <p:cNvPr id="3" name="Picture 2" descr="F:\MSS\Beginner's Guide\3\triangle bicyc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3400"/>
            <a:ext cx="36722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26090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Variations of the same principles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0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2112264"/>
            <a:ext cx="6606540" cy="4919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2" y="2110682"/>
            <a:ext cx="6607056" cy="49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4" descr="D:\mss\Beginner's Guide\3\3INSECT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429000"/>
            <a:ext cx="4786312" cy="5105400"/>
          </a:xfrm>
          <a:prstGeom prst="rect">
            <a:avLst/>
          </a:prstGeom>
          <a:noFill/>
        </p:spPr>
      </p:pic>
      <p:sp>
        <p:nvSpPr>
          <p:cNvPr id="3" name="Oval 45"/>
          <p:cNvSpPr>
            <a:spLocks noChangeArrowheads="1"/>
          </p:cNvSpPr>
          <p:nvPr/>
        </p:nvSpPr>
        <p:spPr bwMode="auto">
          <a:xfrm>
            <a:off x="5105400" y="3352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4" name="Oval 46"/>
          <p:cNvSpPr>
            <a:spLocks noChangeArrowheads="1"/>
          </p:cNvSpPr>
          <p:nvPr/>
        </p:nvSpPr>
        <p:spPr bwMode="auto">
          <a:xfrm>
            <a:off x="5486400" y="822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Oval 47"/>
          <p:cNvSpPr>
            <a:spLocks noChangeArrowheads="1"/>
          </p:cNvSpPr>
          <p:nvPr/>
        </p:nvSpPr>
        <p:spPr bwMode="auto">
          <a:xfrm>
            <a:off x="1143000" y="6781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838200" y="1143000"/>
            <a:ext cx="5105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All </a:t>
            </a:r>
            <a:r>
              <a:rPr lang="en-US" sz="2400" b="1" dirty="0">
                <a:latin typeface="Arial" pitchFamily="34" charset="0"/>
              </a:rPr>
              <a:t>insects</a:t>
            </a:r>
            <a:r>
              <a:rPr lang="en-US" sz="2400" dirty="0">
                <a:latin typeface="Arial" pitchFamily="34" charset="0"/>
              </a:rPr>
              <a:t> have 3 </a:t>
            </a:r>
            <a:r>
              <a:rPr lang="en-US" sz="2400" dirty="0" smtClean="0">
                <a:latin typeface="Arial" pitchFamily="34" charset="0"/>
              </a:rPr>
              <a:t>sections</a:t>
            </a:r>
            <a:br>
              <a:rPr lang="en-US" sz="2400" dirty="0" smtClean="0">
                <a:latin typeface="Arial" pitchFamily="34" charset="0"/>
              </a:rPr>
            </a:br>
            <a:r>
              <a:rPr lang="en-US" sz="2400" dirty="0" smtClean="0">
                <a:latin typeface="Arial" pitchFamily="34" charset="0"/>
              </a:rPr>
              <a:t>and </a:t>
            </a:r>
            <a:r>
              <a:rPr lang="en-US" sz="2400" dirty="0">
                <a:latin typeface="Arial" pitchFamily="34" charset="0"/>
              </a:rPr>
              <a:t>6 legs. 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Arial" pitchFamily="34" charset="0"/>
              </a:rPr>
              <a:t>They walk on </a:t>
            </a:r>
            <a:r>
              <a:rPr lang="en-US" sz="2400" i="1" dirty="0">
                <a:latin typeface="Arial" pitchFamily="34" charset="0"/>
              </a:rPr>
              <a:t>three</a:t>
            </a:r>
            <a:r>
              <a:rPr lang="en-US" sz="2400" dirty="0">
                <a:latin typeface="Arial" pitchFamily="34" charset="0"/>
              </a:rPr>
              <a:t> legs at a time, always on a stable tripod.</a:t>
            </a:r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1219201" y="381001"/>
            <a:ext cx="424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</a:rPr>
              <a:t>Triangular Stability</a:t>
            </a:r>
          </a:p>
        </p:txBody>
      </p:sp>
    </p:spTree>
    <p:extLst>
      <p:ext uri="{BB962C8B-B14F-4D97-AF65-F5344CB8AC3E}">
        <p14:creationId xmlns:p14="http://schemas.microsoft.com/office/powerpoint/2010/main" val="30043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4" descr="D:\mss\Beginner's Guide\3\3INSECT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429000"/>
            <a:ext cx="4786312" cy="5105400"/>
          </a:xfrm>
          <a:prstGeom prst="rect">
            <a:avLst/>
          </a:prstGeom>
          <a:noFill/>
        </p:spPr>
      </p:pic>
      <p:sp>
        <p:nvSpPr>
          <p:cNvPr id="3" name="Oval 45"/>
          <p:cNvSpPr>
            <a:spLocks noChangeArrowheads="1"/>
          </p:cNvSpPr>
          <p:nvPr/>
        </p:nvSpPr>
        <p:spPr bwMode="auto">
          <a:xfrm>
            <a:off x="1662112" y="35052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4" name="Oval 46"/>
          <p:cNvSpPr>
            <a:spLocks noChangeArrowheads="1"/>
          </p:cNvSpPr>
          <p:nvPr/>
        </p:nvSpPr>
        <p:spPr bwMode="auto">
          <a:xfrm>
            <a:off x="1281112" y="82296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Oval 47"/>
          <p:cNvSpPr>
            <a:spLocks noChangeArrowheads="1"/>
          </p:cNvSpPr>
          <p:nvPr/>
        </p:nvSpPr>
        <p:spPr bwMode="auto">
          <a:xfrm>
            <a:off x="5624512" y="6781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6" name="Text Box 49"/>
          <p:cNvSpPr txBox="1">
            <a:spLocks noChangeArrowheads="1"/>
          </p:cNvSpPr>
          <p:nvPr/>
        </p:nvSpPr>
        <p:spPr bwMode="auto">
          <a:xfrm>
            <a:off x="685801" y="471489"/>
            <a:ext cx="424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</a:rPr>
              <a:t>Triangular Stability</a:t>
            </a:r>
          </a:p>
        </p:txBody>
      </p:sp>
    </p:spTree>
    <p:extLst>
      <p:ext uri="{BB962C8B-B14F-4D97-AF65-F5344CB8AC3E}">
        <p14:creationId xmlns:p14="http://schemas.microsoft.com/office/powerpoint/2010/main" val="11409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1029" descr="D:\mss\Beginner's Guide\3\Cl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69" y="228600"/>
            <a:ext cx="2812231" cy="3017839"/>
          </a:xfrm>
          <a:prstGeom prst="rect">
            <a:avLst/>
          </a:prstGeom>
          <a:noFill/>
        </p:spPr>
      </p:pic>
      <p:pic>
        <p:nvPicPr>
          <p:cNvPr id="30726" name="Picture 1030" descr="D:\mss\Beginner's Guide\3\donnawolfo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125029"/>
            <a:ext cx="4495800" cy="2997200"/>
          </a:xfrm>
          <a:prstGeom prst="rect">
            <a:avLst/>
          </a:prstGeom>
          <a:noFill/>
        </p:spPr>
      </p:pic>
      <p:pic>
        <p:nvPicPr>
          <p:cNvPr id="30727" name="Picture 1031" descr="D:\mss\Beginner's Guide\3\trilliu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396343"/>
            <a:ext cx="3657600" cy="2624139"/>
          </a:xfrm>
          <a:prstGeom prst="rect">
            <a:avLst/>
          </a:prstGeom>
          <a:noFill/>
        </p:spPr>
      </p:pic>
      <p:pic>
        <p:nvPicPr>
          <p:cNvPr id="30728" name="Picture 1032" descr="D:\mss\Beginner's Guide\3\which way triangular flow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17715"/>
            <a:ext cx="3657600" cy="3017839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8" y="3416200"/>
            <a:ext cx="2604282" cy="26042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" y="355654"/>
            <a:ext cx="3903906" cy="3606746"/>
          </a:xfrm>
          <a:prstGeom prst="rect">
            <a:avLst/>
          </a:prstGeom>
        </p:spPr>
      </p:pic>
      <p:pic>
        <p:nvPicPr>
          <p:cNvPr id="3" name="Picture 2" descr="C:\MSS\Beginner's Guide\3\Cantaloupe seed triangl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2" y="5381223"/>
            <a:ext cx="3558999" cy="36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87" y="5381223"/>
            <a:ext cx="3147742" cy="2887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34" y="780900"/>
            <a:ext cx="2756253" cy="2756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2014" y="4191000"/>
            <a:ext cx="508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</a:t>
            </a:r>
            <a:r>
              <a:rPr lang="en-US" dirty="0" smtClean="0"/>
              <a:t> demonstrates </a:t>
            </a:r>
            <a:r>
              <a:rPr lang="en-US" b="1" dirty="0" smtClean="0"/>
              <a:t>strong and balanced structure, and efficient packaging.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839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54"/>
            <a:ext cx="6847726" cy="50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05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9600"/>
            <a:ext cx="6847725" cy="5079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791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Insect forms are based on the numbers 3 &amp; 6</a:t>
            </a:r>
            <a:br>
              <a:rPr lang="en-US" dirty="0" smtClean="0"/>
            </a:br>
            <a:r>
              <a:rPr lang="en-US" dirty="0" smtClean="0"/>
              <a:t>and the geometry of the triangle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3581400"/>
            <a:ext cx="6502398" cy="4876800"/>
          </a:xfrm>
          <a:prstGeom prst="rect">
            <a:avLst/>
          </a:prstGeom>
        </p:spPr>
      </p:pic>
      <p:sp>
        <p:nvSpPr>
          <p:cNvPr id="3" name="Rectangle 39"/>
          <p:cNvSpPr>
            <a:spLocks noChangeArrowheads="1"/>
          </p:cNvSpPr>
          <p:nvPr/>
        </p:nvSpPr>
        <p:spPr bwMode="auto">
          <a:xfrm>
            <a:off x="619393" y="1981200"/>
            <a:ext cx="55901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Arial" pitchFamily="34" charset="0"/>
              </a:rPr>
              <a:t>1 2 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</a:rPr>
              <a:t>3</a:t>
            </a:r>
            <a:r>
              <a:rPr lang="en-US" sz="3600" b="1" dirty="0">
                <a:latin typeface="Arial" pitchFamily="34" charset="0"/>
              </a:rPr>
              <a:t> 4 5 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sz="3600" b="1" dirty="0">
                <a:latin typeface="Arial" pitchFamily="34" charset="0"/>
              </a:rPr>
              <a:t> 7 8 9 10 11 </a:t>
            </a:r>
            <a:r>
              <a:rPr lang="en-US" sz="3600" b="1" dirty="0" smtClean="0">
                <a:latin typeface="Arial" pitchFamily="34" charset="0"/>
              </a:rPr>
              <a:t>12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itchFamily="34" charset="0"/>
              </a:rPr>
              <a:t>N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</a:rPr>
              <a:t>umbers of </a:t>
            </a:r>
            <a:r>
              <a:rPr lang="en-US" sz="2400" b="1" i="1" dirty="0" smtClean="0">
                <a:solidFill>
                  <a:srgbClr val="FF0000"/>
                </a:solidFill>
                <a:latin typeface="Arial" pitchFamily="34" charset="0"/>
              </a:rPr>
              <a:t>Structure</a:t>
            </a:r>
            <a:endParaRPr lang="en-US" sz="2400" b="1" i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88949" y="304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i="1" smtClean="0"/>
              <a:t>Ad Triangulum</a:t>
            </a:r>
            <a:r>
              <a:rPr lang="en-US" smtClean="0"/>
              <a:t> Symmetry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786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21"/>
            <a:ext cx="6858000" cy="9062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45720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35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720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800601" y="1011359"/>
            <a:ext cx="1905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B050"/>
                </a:solidFill>
                <a:latin typeface="Arial" charset="0"/>
              </a:rPr>
              <a:t>Triangles?</a:t>
            </a:r>
          </a:p>
          <a:p>
            <a:pPr algn="ctr" eaLnBrk="1" hangingPunct="1"/>
            <a:endParaRPr lang="en-US" dirty="0">
              <a:latin typeface="Arial" charset="0"/>
            </a:endParaRPr>
          </a:p>
          <a:p>
            <a:pPr algn="ctr" eaLnBrk="1" hangingPunct="1"/>
            <a:r>
              <a:rPr lang="en-US" dirty="0">
                <a:latin typeface="Arial" charset="0"/>
              </a:rPr>
              <a:t>What triangles?</a:t>
            </a:r>
          </a:p>
          <a:p>
            <a:pPr algn="ctr" eaLnBrk="1" hangingPunct="1"/>
            <a:endParaRPr lang="en-US" dirty="0">
              <a:latin typeface="Arial" charset="0"/>
            </a:endParaRPr>
          </a:p>
          <a:p>
            <a:pPr algn="ctr" eaLnBrk="1" hangingPunct="1"/>
            <a:r>
              <a:rPr lang="en-US" dirty="0">
                <a:latin typeface="Arial" charset="0"/>
              </a:rPr>
              <a:t>I don’t see any triangles!</a:t>
            </a:r>
          </a:p>
        </p:txBody>
      </p:sp>
      <p:sp>
        <p:nvSpPr>
          <p:cNvPr id="5" name="Oval 4"/>
          <p:cNvSpPr/>
          <p:nvPr/>
        </p:nvSpPr>
        <p:spPr>
          <a:xfrm>
            <a:off x="4648201" y="533400"/>
            <a:ext cx="2209800" cy="396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457701" y="304799"/>
            <a:ext cx="685800" cy="7065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00501" y="152397"/>
            <a:ext cx="457200" cy="5056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33994" y="405237"/>
            <a:ext cx="319409" cy="3532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>
            <a:off x="3245524" y="758516"/>
            <a:ext cx="214552" cy="2493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9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8"/>
          <p:cNvSpPr txBox="1">
            <a:spLocks noChangeArrowheads="1"/>
          </p:cNvSpPr>
          <p:nvPr/>
        </p:nvSpPr>
        <p:spPr bwMode="auto">
          <a:xfrm>
            <a:off x="228600" y="2285821"/>
            <a:ext cx="61722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Arial" pitchFamily="34" charset="0"/>
              </a:rPr>
              <a:t>A </a:t>
            </a:r>
            <a:r>
              <a:rPr lang="en-US" sz="2400" b="1" dirty="0" smtClean="0">
                <a:solidFill>
                  <a:srgbClr val="00B050"/>
                </a:solidFill>
                <a:latin typeface="Arial" pitchFamily="34" charset="0"/>
              </a:rPr>
              <a:t>Triangle</a:t>
            </a:r>
            <a:r>
              <a:rPr lang="en-US" sz="2400" b="1" dirty="0" smtClean="0">
                <a:latin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</a:rPr>
              <a:t>is the </a:t>
            </a:r>
            <a:r>
              <a:rPr lang="en-US" sz="2400" b="1" i="1" dirty="0" smtClean="0">
                <a:solidFill>
                  <a:srgbClr val="0070C0"/>
                </a:solidFill>
                <a:latin typeface="Arial" pitchFamily="34" charset="0"/>
              </a:rPr>
              <a:t>Opposite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</a:rPr>
              <a:t>of a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</a:rPr>
              <a:t>Circle</a:t>
            </a:r>
            <a:endParaRPr lang="en-US" sz="3200" dirty="0">
              <a:solidFill>
                <a:srgbClr val="0070C0"/>
              </a:solidFill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</a:rPr>
              <a:t>When they have </a:t>
            </a:r>
            <a:r>
              <a:rPr lang="en-US" sz="2000" b="1" i="1" dirty="0" smtClean="0">
                <a:latin typeface="Arial" pitchFamily="34" charset="0"/>
              </a:rPr>
              <a:t>the same distance around</a:t>
            </a:r>
            <a:r>
              <a:rPr lang="en-US" sz="2000" b="1" dirty="0" smtClean="0">
                <a:latin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</a:rPr>
            </a:br>
            <a:r>
              <a:rPr lang="en-US" sz="2000" b="1" dirty="0" smtClean="0">
                <a:latin typeface="Arial" pitchFamily="34" charset="0"/>
              </a:rPr>
              <a:t>they have </a:t>
            </a:r>
            <a:r>
              <a:rPr lang="en-US" sz="2000" b="1" i="1" dirty="0" smtClean="0">
                <a:latin typeface="Arial" pitchFamily="34" charset="0"/>
              </a:rPr>
              <a:t>different areas</a:t>
            </a:r>
            <a:r>
              <a:rPr lang="en-US" sz="2000" b="1" dirty="0" smtClean="0">
                <a:latin typeface="Arial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</a:rPr>
              <a:t>Circle the Most</a:t>
            </a:r>
            <a:r>
              <a:rPr lang="en-US" sz="2000" b="1" dirty="0" smtClean="0">
                <a:latin typeface="Arial" pitchFamily="34" charset="0"/>
              </a:rPr>
              <a:t>, </a:t>
            </a:r>
            <a:r>
              <a:rPr lang="en-US" sz="2000" b="1" dirty="0" smtClean="0">
                <a:solidFill>
                  <a:srgbClr val="00B050"/>
                </a:solidFill>
                <a:latin typeface="Arial" pitchFamily="34" charset="0"/>
              </a:rPr>
              <a:t>Triangle the Least</a:t>
            </a:r>
            <a:endParaRPr lang="en-US" sz="2000" b="1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3" name="Text Box 69"/>
          <p:cNvSpPr txBox="1">
            <a:spLocks noChangeArrowheads="1"/>
          </p:cNvSpPr>
          <p:nvPr/>
        </p:nvSpPr>
        <p:spPr bwMode="auto">
          <a:xfrm>
            <a:off x="762000" y="4129504"/>
            <a:ext cx="1991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</a:rPr>
              <a:t>Areas = .785</a:t>
            </a:r>
          </a:p>
        </p:txBody>
      </p:sp>
      <p:sp>
        <p:nvSpPr>
          <p:cNvPr id="4" name="Text Box 70"/>
          <p:cNvSpPr txBox="1">
            <a:spLocks noChangeArrowheads="1"/>
          </p:cNvSpPr>
          <p:nvPr/>
        </p:nvSpPr>
        <p:spPr bwMode="auto">
          <a:xfrm>
            <a:off x="3124200" y="4129504"/>
            <a:ext cx="784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</a:rPr>
              <a:t>.617</a:t>
            </a:r>
          </a:p>
        </p:txBody>
      </p:sp>
      <p:sp>
        <p:nvSpPr>
          <p:cNvPr id="5" name="Text Box 71"/>
          <p:cNvSpPr txBox="1">
            <a:spLocks noChangeArrowheads="1"/>
          </p:cNvSpPr>
          <p:nvPr/>
        </p:nvSpPr>
        <p:spPr bwMode="auto">
          <a:xfrm>
            <a:off x="5105400" y="4129504"/>
            <a:ext cx="7841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</a:rPr>
              <a:t>.475</a:t>
            </a:r>
          </a:p>
        </p:txBody>
      </p:sp>
      <p:pic>
        <p:nvPicPr>
          <p:cNvPr id="6" name="Picture 72" descr="D:\mss\Beginner's Guide\1\circle square tri are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99404"/>
            <a:ext cx="5791200" cy="3949700"/>
          </a:xfrm>
          <a:prstGeom prst="rect">
            <a:avLst/>
          </a:prstGeom>
          <a:noFill/>
        </p:spPr>
      </p:pic>
      <p:sp>
        <p:nvSpPr>
          <p:cNvPr id="8" name="Text Box 74"/>
          <p:cNvSpPr txBox="1">
            <a:spLocks noChangeArrowheads="1"/>
          </p:cNvSpPr>
          <p:nvPr/>
        </p:nvSpPr>
        <p:spPr bwMode="auto">
          <a:xfrm>
            <a:off x="533400" y="7329904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latin typeface="Arial" pitchFamily="34" charset="0"/>
              </a:rPr>
              <a:t>The tips beyond the circle won’t fill in the blue areas. </a:t>
            </a:r>
          </a:p>
        </p:txBody>
      </p:sp>
      <p:pic>
        <p:nvPicPr>
          <p:cNvPr id="9" name="Picture 75" descr="D:\mss\Beginner's Guide\3\sewer1.TIF"/>
          <p:cNvPicPr>
            <a:picLocks noChangeAspect="1" noChangeArrowheads="1"/>
          </p:cNvPicPr>
          <p:nvPr/>
        </p:nvPicPr>
        <p:blipFill>
          <a:blip r:embed="rId3" cstate="print"/>
          <a:srcRect l="12987" t="10071" r="9091" b="8430"/>
          <a:stretch>
            <a:fillRect/>
          </a:stretch>
        </p:blipFill>
        <p:spPr bwMode="auto">
          <a:xfrm>
            <a:off x="3875732" y="76021"/>
            <a:ext cx="2286000" cy="22098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58" y="174515"/>
            <a:ext cx="1991042" cy="19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4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mss\Beginner's Guide\6\6hexpack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1" y="228600"/>
            <a:ext cx="3209925" cy="6172200"/>
          </a:xfrm>
          <a:prstGeom prst="rect">
            <a:avLst/>
          </a:prstGeom>
          <a:noFill/>
        </p:spPr>
      </p:pic>
      <p:pic>
        <p:nvPicPr>
          <p:cNvPr id="35843" name="Picture 3" descr="D:\mss\Beginner's Guide\6\6PENNY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983" y="4197953"/>
            <a:ext cx="2093914" cy="2191961"/>
          </a:xfrm>
          <a:prstGeom prst="rect">
            <a:avLst/>
          </a:prstGeom>
          <a:noFill/>
        </p:spPr>
      </p:pic>
      <p:pic>
        <p:nvPicPr>
          <p:cNvPr id="35845" name="Picture 5" descr="D:\mss\Beginner's Guide\6\honeycom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3763" y="6400800"/>
            <a:ext cx="2590800" cy="2590800"/>
          </a:xfrm>
          <a:prstGeom prst="rect">
            <a:avLst/>
          </a:prstGeom>
          <a:noFill/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18300" y="3120735"/>
            <a:ext cx="28532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6-around-1</a:t>
            </a:r>
            <a:br>
              <a:rPr lang="en-US" b="1" dirty="0" smtClean="0"/>
            </a:br>
            <a:r>
              <a:rPr lang="en-US" b="1" dirty="0" smtClean="0"/>
              <a:t>Hexagon (Triangles)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>Getting </a:t>
            </a:r>
            <a:r>
              <a:rPr lang="en-US" sz="1600" i="1" dirty="0" smtClean="0"/>
              <a:t>more</a:t>
            </a:r>
            <a:r>
              <a:rPr lang="en-US" sz="1600" dirty="0" smtClean="0"/>
              <a:t> in the same </a:t>
            </a:r>
            <a:r>
              <a:rPr lang="en-US" sz="1600" dirty="0"/>
              <a:t>space.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7925" y="160020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434340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00200" y="193435"/>
            <a:ext cx="16506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8-around-1</a:t>
            </a:r>
          </a:p>
          <a:p>
            <a:pPr algn="ctr"/>
            <a:r>
              <a:rPr lang="en-US" b="1" dirty="0" smtClean="0"/>
              <a:t>Square</a:t>
            </a:r>
            <a:endParaRPr lang="en-US" dirty="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28601" y="1143000"/>
            <a:ext cx="2895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accent2"/>
                </a:solidFill>
              </a:rPr>
              <a:t>Six </a:t>
            </a:r>
            <a:r>
              <a:rPr lang="en-US" sz="3200" b="1" dirty="0" smtClean="0">
                <a:solidFill>
                  <a:schemeClr val="accent2"/>
                </a:solidFill>
              </a:rPr>
              <a:t>is superior for</a:t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200" b="1" i="1" dirty="0" smtClean="0">
                <a:solidFill>
                  <a:srgbClr val="FF0000"/>
                </a:solidFill>
              </a:rPr>
              <a:t>Close-Packing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89914"/>
            <a:ext cx="2633285" cy="26016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7498" y="147268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30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ss\Beginner's Guide\6\DSCN1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209800"/>
            <a:ext cx="660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1"/>
          <a:stretch/>
        </p:blipFill>
        <p:spPr>
          <a:xfrm>
            <a:off x="177801" y="2602930"/>
            <a:ext cx="6604000" cy="4004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741027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Six around One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Close-packed and stable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" y="140382"/>
            <a:ext cx="6858000" cy="18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6858000" cy="6323076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07910" y="452735"/>
            <a:ext cx="1515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What </a:t>
            </a:r>
            <a:r>
              <a:rPr lang="en-US" dirty="0" smtClean="0"/>
              <a:t>is it?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769620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Mosquito eyes</a:t>
            </a:r>
          </a:p>
          <a:p>
            <a:pPr algn="ctr"/>
            <a:r>
              <a:rPr lang="en-US" sz="1800" dirty="0" smtClean="0"/>
              <a:t>(and a hip haircut)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4800600" y="7227352"/>
            <a:ext cx="1219200" cy="1508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11763" b="7337"/>
          <a:stretch/>
        </p:blipFill>
        <p:spPr>
          <a:xfrm>
            <a:off x="2438400" y="5199581"/>
            <a:ext cx="4433589" cy="3944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4752108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71" y="2726871"/>
            <a:ext cx="3863288" cy="217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9971" y="579120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Hexagonal</a:t>
            </a:r>
            <a:br>
              <a:rPr lang="en-US" sz="2000" b="1" dirty="0" smtClean="0"/>
            </a:br>
            <a:r>
              <a:rPr lang="en-US" sz="2000" b="1" dirty="0" smtClean="0"/>
              <a:t>Cable structure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0"/>
          <a:stretch/>
        </p:blipFill>
        <p:spPr>
          <a:xfrm>
            <a:off x="21771" y="2895600"/>
            <a:ext cx="3471356" cy="2761181"/>
          </a:xfrm>
          <a:prstGeom prst="rect">
            <a:avLst/>
          </a:prstGeom>
        </p:spPr>
      </p:pic>
      <p:pic>
        <p:nvPicPr>
          <p:cNvPr id="7" name="Picture 3" descr="D:\mss\Beginner's Guide\6\6PENNY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00000">
            <a:off x="496540" y="6627656"/>
            <a:ext cx="1684804" cy="1763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323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D:\mss\Beginner's Guide\6\6BASKET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072" y="5891510"/>
            <a:ext cx="3266585" cy="3078163"/>
          </a:xfrm>
          <a:prstGeom prst="rect">
            <a:avLst/>
          </a:prstGeom>
          <a:noFill/>
        </p:spPr>
      </p:pic>
      <p:pic>
        <p:nvPicPr>
          <p:cNvPr id="34826" name="Picture 10" descr="D:\mss\Beginner's Guide\6\hexnut.jpg"/>
          <p:cNvPicPr>
            <a:picLocks noChangeAspect="1" noChangeArrowheads="1"/>
          </p:cNvPicPr>
          <p:nvPr/>
        </p:nvPicPr>
        <p:blipFill>
          <a:blip r:embed="rId3" cstate="print"/>
          <a:srcRect l="16667" t="12326" r="16667" b="12378"/>
          <a:stretch>
            <a:fillRect/>
          </a:stretch>
        </p:blipFill>
        <p:spPr bwMode="auto">
          <a:xfrm>
            <a:off x="718457" y="3516086"/>
            <a:ext cx="2743200" cy="2327275"/>
          </a:xfrm>
          <a:prstGeom prst="rect">
            <a:avLst/>
          </a:prstGeom>
          <a:noFill/>
        </p:spPr>
      </p:pic>
      <p:pic>
        <p:nvPicPr>
          <p:cNvPr id="34827" name="Picture 11" descr="D:\mss\Beginner's Guide\6\hextile turk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000750"/>
            <a:ext cx="3352800" cy="3051771"/>
          </a:xfrm>
          <a:prstGeom prst="rect">
            <a:avLst/>
          </a:prstGeom>
          <a:noFill/>
        </p:spPr>
      </p:pic>
      <p:pic>
        <p:nvPicPr>
          <p:cNvPr id="34829" name="Picture 13" descr="D:\mss\Beginner's Guide\1\Hubcaps\h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838200"/>
            <a:ext cx="2362200" cy="2336800"/>
          </a:xfrm>
          <a:prstGeom prst="rect">
            <a:avLst/>
          </a:prstGeom>
          <a:noFill/>
        </p:spPr>
      </p:pic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76200" y="76200"/>
            <a:ext cx="3352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accent2"/>
                </a:solidFill>
              </a:rPr>
              <a:t>Six in Design</a:t>
            </a:r>
          </a:p>
        </p:txBody>
      </p:sp>
      <p:pic>
        <p:nvPicPr>
          <p:cNvPr id="34824" name="Picture 8" descr="D:\mss\Beginner's Guide\6\baseballcap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2571" y="3505200"/>
            <a:ext cx="3606800" cy="2495551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877011"/>
            <a:ext cx="2184400" cy="2297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2766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6 approximates a circle using straight lines</a:t>
            </a:r>
            <a:endParaRPr lang="en-US" sz="16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ss\Beginner's Guide\6\kaleidocycle animation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5385" y="685800"/>
            <a:ext cx="2879277" cy="2242514"/>
          </a:xfrm>
          <a:prstGeom prst="rect">
            <a:avLst/>
          </a:prstGeom>
          <a:noFill/>
        </p:spPr>
      </p:pic>
      <p:pic>
        <p:nvPicPr>
          <p:cNvPr id="4" name="Picture 3" descr="D:\mss\Beginner's Guide\6\kaleido_oc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6916" y="5715000"/>
            <a:ext cx="2825484" cy="2819400"/>
          </a:xfrm>
          <a:prstGeom prst="rect">
            <a:avLst/>
          </a:prstGeom>
          <a:noFill/>
        </p:spPr>
      </p:pic>
      <p:pic>
        <p:nvPicPr>
          <p:cNvPr id="5" name="Picture 4" descr="D:\mss\Beginner's Guide\6\kaleido_Escher_mod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4938" y="3124200"/>
            <a:ext cx="2449440" cy="22209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4021" y="87086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37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87086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Kaleidocycle</a:t>
            </a:r>
            <a:endParaRPr lang="en-US" b="1" dirty="0" smtClean="0"/>
          </a:p>
          <a:p>
            <a:pPr algn="ctr"/>
            <a:r>
              <a:rPr lang="en-US" sz="2000" dirty="0" smtClean="0"/>
              <a:t>Enlarge and use stiffer paper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7555" y="3227217"/>
            <a:ext cx="7609907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mss\Beginner's Guide\6\construct hex two w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09600"/>
            <a:ext cx="6429375" cy="7924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19600" y="7620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31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1400" y="609600"/>
            <a:ext cx="24384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4313" y="1295715"/>
            <a:ext cx="3265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1: “Walk” the radius around the circle (in both directions).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3686" y="77724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2: Draw a circle and diameter. Turn the compass around and make an arc from each end.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55"/>
            <a:ext cx="6858000" cy="84484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819400"/>
            <a:ext cx="6858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7499013"/>
            <a:ext cx="33273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third makes a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new whole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brings the opposites to a new level they couldn’t achieve by themselves.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69" y="5410200"/>
            <a:ext cx="580804" cy="1447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409282"/>
            <a:ext cx="6858000" cy="3733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11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211580"/>
            <a:ext cx="6720840" cy="6720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6" y="0"/>
            <a:ext cx="3657600" cy="212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686" y="12954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1: “Walk” the radius around the circle.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944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211580"/>
            <a:ext cx="6720840" cy="6720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6" y="0"/>
            <a:ext cx="3657600" cy="2123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686" y="12954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1: “Walk” the radius around the circle.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211580"/>
            <a:ext cx="672084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211580"/>
            <a:ext cx="672084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2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211580"/>
            <a:ext cx="672084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211580"/>
            <a:ext cx="672084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211580"/>
            <a:ext cx="672084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328057"/>
            <a:ext cx="6487886" cy="6487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1211580"/>
            <a:ext cx="672084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t="4567" r="11952" b="4567"/>
          <a:stretch/>
        </p:blipFill>
        <p:spPr>
          <a:xfrm>
            <a:off x="287104" y="1210236"/>
            <a:ext cx="6320804" cy="686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6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" y="1888236"/>
            <a:ext cx="5367528" cy="5367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9" y="2286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2</a:t>
            </a:r>
            <a:r>
              <a:rPr lang="en-US" sz="2000" baseline="30000" dirty="0" smtClean="0">
                <a:solidFill>
                  <a:srgbClr val="FF0000"/>
                </a:solidFill>
              </a:rPr>
              <a:t>nd</a:t>
            </a:r>
            <a:r>
              <a:rPr lang="en-US" sz="2000" dirty="0" smtClean="0">
                <a:solidFill>
                  <a:srgbClr val="FF0000"/>
                </a:solidFill>
              </a:rPr>
              <a:t> method: </a:t>
            </a:r>
            <a:r>
              <a:rPr lang="en-US" sz="2000" dirty="0" smtClean="0"/>
              <a:t>Turn a circle 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61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71" y="2186484"/>
            <a:ext cx="3661229" cy="2614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53" y="1219200"/>
            <a:ext cx="4203964" cy="1967456"/>
          </a:xfrm>
          <a:prstGeom prst="rect">
            <a:avLst/>
          </a:prstGeom>
        </p:spPr>
      </p:pic>
      <p:sp>
        <p:nvSpPr>
          <p:cNvPr id="3" name="Rectangle 34"/>
          <p:cNvSpPr>
            <a:spLocks noChangeArrowheads="1"/>
          </p:cNvSpPr>
          <p:nvPr/>
        </p:nvSpPr>
        <p:spPr bwMode="auto">
          <a:xfrm>
            <a:off x="513211" y="152400"/>
            <a:ext cx="597387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i="1" dirty="0">
                <a:latin typeface="Arial" pitchFamily="34" charset="0"/>
              </a:rPr>
              <a:t>The 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</a:rPr>
              <a:t>Third</a:t>
            </a:r>
            <a:r>
              <a:rPr lang="en-US" sz="3200" i="1" dirty="0">
                <a:latin typeface="Arial" pitchFamily="34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Arial" pitchFamily="34" charset="0"/>
              </a:rPr>
              <a:t>balances </a:t>
            </a:r>
            <a:r>
              <a:rPr lang="en-US" sz="3200" b="1" i="1" dirty="0" smtClean="0">
                <a:solidFill>
                  <a:srgbClr val="0070C0"/>
                </a:solidFill>
                <a:latin typeface="Arial" pitchFamily="34" charset="0"/>
              </a:rPr>
              <a:t>a Polarity</a:t>
            </a:r>
            <a:r>
              <a:rPr lang="en-US" sz="3200" b="1" i="1" dirty="0">
                <a:latin typeface="Arial" pitchFamily="34" charset="0"/>
              </a:rPr>
              <a:t>,</a:t>
            </a:r>
            <a:endParaRPr lang="en-US" sz="3200" i="1" dirty="0">
              <a:latin typeface="Arial" pitchFamily="34" charset="0"/>
            </a:endParaRPr>
          </a:p>
          <a:p>
            <a:pPr algn="ctr"/>
            <a:r>
              <a:rPr lang="en-US" sz="3200" i="1" dirty="0">
                <a:latin typeface="Arial" pitchFamily="34" charset="0"/>
              </a:rPr>
              <a:t> </a:t>
            </a:r>
            <a:r>
              <a:rPr lang="en-US" sz="2400" dirty="0">
                <a:latin typeface="Arial" pitchFamily="34" charset="0"/>
              </a:rPr>
              <a:t>taking opposites </a:t>
            </a:r>
            <a:r>
              <a:rPr lang="en-US" sz="2400" dirty="0" smtClean="0">
                <a:latin typeface="Arial" pitchFamily="34" charset="0"/>
              </a:rPr>
              <a:t>to </a:t>
            </a:r>
            <a:r>
              <a:rPr lang="en-US" sz="2400" dirty="0">
                <a:latin typeface="Arial" pitchFamily="34" charset="0"/>
              </a:rPr>
              <a:t>a new level</a:t>
            </a:r>
          </a:p>
          <a:p>
            <a:pPr algn="ctr"/>
            <a:r>
              <a:rPr lang="en-US" sz="2400" i="1" dirty="0">
                <a:latin typeface="Arial" pitchFamily="34" charset="0"/>
              </a:rPr>
              <a:t>they couldn’t achieve by themselves.</a:t>
            </a:r>
          </a:p>
        </p:txBody>
      </p:sp>
      <p:pic>
        <p:nvPicPr>
          <p:cNvPr id="4" name="Picture 35" descr="D:\mss\Beginner's Guide\3\scales of justi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637161"/>
            <a:ext cx="1688103" cy="1515836"/>
          </a:xfrm>
          <a:prstGeom prst="rect">
            <a:avLst/>
          </a:prstGeom>
          <a:noFill/>
        </p:spPr>
      </p:pic>
      <p:pic>
        <p:nvPicPr>
          <p:cNvPr id="5" name="Picture 36" descr="D:\mss\Beginner's Guide\3\courtroom scene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953000"/>
            <a:ext cx="5105400" cy="3897149"/>
          </a:xfrm>
          <a:prstGeom prst="rect">
            <a:avLst/>
          </a:prstGeom>
          <a:noFill/>
        </p:spPr>
      </p:pic>
      <p:pic>
        <p:nvPicPr>
          <p:cNvPr id="2" name="Picture 33" descr="D:\mss\Beginner's Guide\3\hanger.tif"/>
          <p:cNvPicPr>
            <a:picLocks noChangeAspect="1" noChangeArrowheads="1"/>
          </p:cNvPicPr>
          <p:nvPr/>
        </p:nvPicPr>
        <p:blipFill>
          <a:blip r:embed="rId6" cstate="print"/>
          <a:srcRect l="1515" t="7396" r="4546" b="11249"/>
          <a:stretch>
            <a:fillRect/>
          </a:stretch>
        </p:blipFill>
        <p:spPr bwMode="auto">
          <a:xfrm>
            <a:off x="4374072" y="1670820"/>
            <a:ext cx="1306626" cy="69546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11" y="3298602"/>
            <a:ext cx="2311117" cy="150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-3600000">
            <a:off x="1881697" y="4057362"/>
            <a:ext cx="1183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Polarity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92903" y="3773254"/>
            <a:ext cx="457200" cy="6858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8829" y="7467600"/>
            <a:ext cx="314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+ Prosecution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6771" y="4924026"/>
            <a:ext cx="166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Neutral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Judge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5334162"/>
            <a:ext cx="151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 Defense</a:t>
            </a:r>
            <a:endParaRPr lang="en-US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43200" y="6705600"/>
            <a:ext cx="2119085" cy="30480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62728" y="6869983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Polarity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" y="4924026"/>
            <a:ext cx="6779290" cy="4067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" y="1888236"/>
            <a:ext cx="5367528" cy="5367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629" y="2286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Draw any </a:t>
            </a:r>
            <a:r>
              <a:rPr lang="en-US" sz="2000" b="1" dirty="0" smtClean="0"/>
              <a:t>diameter</a:t>
            </a:r>
            <a:r>
              <a:rPr lang="en-US" sz="2000" dirty="0" smtClean="0"/>
              <a:t>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P</a:t>
            </a:r>
            <a:r>
              <a:rPr lang="en-US" sz="2000" b="1" dirty="0" smtClean="0"/>
              <a:t>olarity</a:t>
            </a:r>
            <a:r>
              <a:rPr lang="en-US" sz="2000" dirty="0" smtClean="0"/>
              <a:t> has been introduced.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68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" y="1888236"/>
            <a:ext cx="5367528" cy="5367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52400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ake </a:t>
            </a:r>
            <a:r>
              <a:rPr lang="en-US" dirty="0">
                <a:solidFill>
                  <a:srgbClr val="FF0000"/>
                </a:solidFill>
              </a:rPr>
              <a:t>an arc </a:t>
            </a:r>
            <a:r>
              <a:rPr lang="en-US" dirty="0"/>
              <a:t>from each </a:t>
            </a:r>
            <a:r>
              <a:rPr lang="en-US" dirty="0" smtClean="0"/>
              <a:t>end of the diameter.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" y="1888236"/>
            <a:ext cx="5367528" cy="5367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52400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ake </a:t>
            </a:r>
            <a:r>
              <a:rPr lang="en-US" dirty="0">
                <a:solidFill>
                  <a:srgbClr val="FF0000"/>
                </a:solidFill>
              </a:rPr>
              <a:t>an arc </a:t>
            </a:r>
            <a:r>
              <a:rPr lang="en-US" dirty="0"/>
              <a:t>from each </a:t>
            </a:r>
            <a:r>
              <a:rPr lang="en-US" dirty="0" smtClean="0"/>
              <a:t>end of the diameter.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74676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you did this accurately, you’ve now got </a:t>
            </a:r>
            <a:r>
              <a:rPr lang="en-US" b="1" dirty="0" smtClean="0"/>
              <a:t>6 equally-spaced points around the circle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4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" y="1888236"/>
            <a:ext cx="5367528" cy="5367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Connect the 6 points to make a </a:t>
            </a:r>
            <a:r>
              <a:rPr lang="en-US" b="1" dirty="0" smtClean="0"/>
              <a:t>hexagon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31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6" y="1874520"/>
            <a:ext cx="5367528" cy="5394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Connect the 6 points internally (as two triangles) to make a </a:t>
            </a:r>
            <a:r>
              <a:rPr lang="en-US" b="1" dirty="0" smtClean="0"/>
              <a:t>hexagram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8" y="1901952"/>
            <a:ext cx="5312664" cy="534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524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Keep connecting every new set of 6 points…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65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32" name="Object 8"/>
          <p:cNvGraphicFramePr>
            <a:graphicFrameLocks noChangeAspect="1"/>
          </p:cNvGraphicFramePr>
          <p:nvPr/>
        </p:nvGraphicFramePr>
        <p:xfrm>
          <a:off x="342900" y="646113"/>
          <a:ext cx="6172200" cy="785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45" name="CorelDRAW" r:id="rId3" imgW="6171480" imgH="7853400" progId="CorelDRAW.Graphic.13">
                  <p:embed/>
                </p:oleObj>
              </mc:Choice>
              <mc:Fallback>
                <p:oleObj name="CorelDRAW" r:id="rId3" imgW="6171480" imgH="7853400" progId="CorelDRAW.Graphic.1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646113"/>
                        <a:ext cx="6172200" cy="785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19600" y="7620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32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71" y="76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Reproduce these geometric constructions directly upon the pictures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7085" y="3733800"/>
            <a:ext cx="2383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If possible, use a colored pencil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mss\Beginner's Guide\6\jade disc and 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48343"/>
            <a:ext cx="6262245" cy="8629554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8600" y="5715000"/>
            <a:ext cx="1828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In each, first find the two points to place your compass.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624" y="97971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33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mss\Beginner's Guide\6\snowflake and heraldr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4" y="584200"/>
            <a:ext cx="6427787" cy="79740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57800" y="7620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34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314" y="2895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 some snowflakes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6705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 your own crest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762000"/>
            <a:ext cx="6323076" cy="62270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838200" y="2362200"/>
            <a:ext cx="5257800" cy="304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4" y="1030066"/>
            <a:ext cx="4267202" cy="4557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6" y="5798403"/>
            <a:ext cx="5977208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6884074"/>
            <a:ext cx="710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/>
              <a:t>+</a:t>
            </a:r>
            <a:endParaRPr lang="en-US" sz="7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8865" y="6590943"/>
            <a:ext cx="5950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/>
              <a:t>-</a:t>
            </a:r>
            <a:endParaRPr lang="en-US" sz="9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84237" y="8160603"/>
            <a:ext cx="3004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Neutron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i="1" dirty="0" smtClean="0">
                <a:solidFill>
                  <a:srgbClr val="FF0000"/>
                </a:solidFill>
              </a:rPr>
              <a:t>balances the opposites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3719" y="159602"/>
            <a:ext cx="4156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All Atoms</a:t>
            </a:r>
            <a:r>
              <a:rPr lang="en-US" dirty="0" smtClean="0"/>
              <a:t> (beyond Hydrogen)</a:t>
            </a:r>
            <a:br>
              <a:rPr lang="en-US" dirty="0" smtClean="0"/>
            </a:br>
            <a:r>
              <a:rPr lang="en-US" dirty="0" smtClean="0"/>
              <a:t>have 3 parts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1422" y="5297266"/>
            <a:ext cx="855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Helium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90" y="3733798"/>
            <a:ext cx="2094133" cy="20941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7340" y="2702052"/>
            <a:ext cx="249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Neutron</a:t>
            </a:r>
            <a:r>
              <a:rPr lang="en-US" dirty="0"/>
              <a:t> </a:t>
            </a:r>
            <a:r>
              <a:rPr lang="en-US" dirty="0" smtClean="0"/>
              <a:t>&amp; Proton: </a:t>
            </a:r>
            <a:br>
              <a:rPr lang="en-US" dirty="0" smtClean="0"/>
            </a:br>
            <a:r>
              <a:rPr lang="en-US" b="1" dirty="0" smtClean="0"/>
              <a:t>3 quarks each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139187" y="4150777"/>
            <a:ext cx="2106239" cy="11464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8609" r="13666" b="14758"/>
          <a:stretch/>
        </p:blipFill>
        <p:spPr>
          <a:xfrm>
            <a:off x="4888586" y="1062723"/>
            <a:ext cx="1634238" cy="162844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3657600" y="2133600"/>
            <a:ext cx="1587826" cy="106680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694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800" y="1250950"/>
            <a:ext cx="5994400" cy="66421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800" y="1250950"/>
            <a:ext cx="5994400" cy="664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800" y="1250950"/>
            <a:ext cx="5994400" cy="664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800" y="1250950"/>
            <a:ext cx="5994400" cy="664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mss\Beginner's Guide\6\snowflake and heraldr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889" y="63500"/>
            <a:ext cx="4846637" cy="90154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a beautiful snowflake 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3886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 design your own personal seal.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" y="251050"/>
            <a:ext cx="2375807" cy="2375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44" y="2891519"/>
            <a:ext cx="2518682" cy="2518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96" y="3309558"/>
            <a:ext cx="1682603" cy="1682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-13607"/>
            <a:ext cx="2905125" cy="2905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122785"/>
            <a:ext cx="2514600" cy="4021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5" y="5388430"/>
            <a:ext cx="3639951" cy="3639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53" y="499721"/>
            <a:ext cx="1878467" cy="1878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5" y="2987257"/>
            <a:ext cx="2327204" cy="232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" y="68580"/>
            <a:ext cx="6428232" cy="9006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175260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28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30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"/>
            <a:ext cx="6400800" cy="8961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7620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29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812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mss\Beginner's Guide\6\busby Berkeley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914400"/>
            <a:ext cx="5705475" cy="7620000"/>
          </a:xfrm>
          <a:prstGeom prst="rect">
            <a:avLst/>
          </a:prstGeom>
          <a:noFill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160237" y="8567057"/>
            <a:ext cx="5241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/>
              <a:t>Busby Berkeley (choreographer)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81000" y="76200"/>
            <a:ext cx="609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/>
              <a:t>Ideas for homework?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2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ChangeArrowheads="1"/>
          </p:cNvSpPr>
          <p:nvPr/>
        </p:nvSpPr>
        <p:spPr bwMode="auto">
          <a:xfrm>
            <a:off x="742481" y="737919"/>
            <a:ext cx="58674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59871" y="76200"/>
            <a:ext cx="67219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latin typeface="Arial" pitchFamily="34" charset="0"/>
              </a:rPr>
              <a:t>Three</a:t>
            </a:r>
            <a:r>
              <a:rPr lang="en-US" sz="3200" b="1" dirty="0">
                <a:latin typeface="Arial" pitchFamily="34" charset="0"/>
              </a:rPr>
              <a:t> Primary </a:t>
            </a:r>
            <a:r>
              <a:rPr lang="en-US" sz="3200" b="1" dirty="0" smtClean="0">
                <a:latin typeface="Arial" pitchFamily="34" charset="0"/>
              </a:rPr>
              <a:t>Colors</a:t>
            </a:r>
          </a:p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Arial" pitchFamily="34" charset="0"/>
              </a:rPr>
              <a:t>of Light and Pigment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" y="2261927"/>
            <a:ext cx="2650368" cy="2650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32" y="2261927"/>
            <a:ext cx="2612573" cy="25603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411" y="1435796"/>
            <a:ext cx="14029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RGB</a:t>
            </a:r>
            <a:br>
              <a:rPr lang="en-US" b="1" dirty="0" smtClean="0"/>
            </a:br>
            <a:r>
              <a:rPr lang="en-US" sz="1800" b="1" dirty="0" smtClean="0"/>
              <a:t>add to white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64752" y="1435796"/>
            <a:ext cx="18517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CMY(K)</a:t>
            </a:r>
            <a:br>
              <a:rPr lang="en-US" b="1" dirty="0"/>
            </a:br>
            <a:r>
              <a:rPr lang="en-US" sz="1800" b="1" dirty="0" smtClean="0"/>
              <a:t>subtract to black</a:t>
            </a:r>
            <a:endParaRPr lang="en-US" sz="32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60" y="5257800"/>
            <a:ext cx="3672841" cy="367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mss\Beginner's Guide\3\triangle objec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1" y="182564"/>
            <a:ext cx="6602413" cy="87788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19600" y="76200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Page 38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71" y="1981200"/>
            <a:ext cx="124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All very minimal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299403"/>
            <a:ext cx="2177143" cy="1076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"/>
            <a:ext cx="4572000" cy="4272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3376930"/>
            <a:ext cx="20955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495800"/>
            <a:ext cx="4648200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524000"/>
            <a:ext cx="193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Kaleidoscope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7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" y="0"/>
            <a:ext cx="6870701" cy="51530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8200" y="5171396"/>
            <a:ext cx="2133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Grinning Monkey </a:t>
            </a:r>
            <a:r>
              <a:rPr lang="en-US" b="1" dirty="0" smtClean="0"/>
              <a:t>Orchids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Grow </a:t>
            </a:r>
            <a:r>
              <a:rPr lang="en-US" dirty="0"/>
              <a:t>at high elevations </a:t>
            </a:r>
            <a:r>
              <a:rPr lang="en-US" dirty="0" smtClean="0"/>
              <a:t>in the forests of Columbia, Ecuador </a:t>
            </a:r>
            <a:r>
              <a:rPr lang="en-US" dirty="0"/>
              <a:t>and </a:t>
            </a:r>
            <a:r>
              <a:rPr lang="en-US" dirty="0" smtClean="0"/>
              <a:t>Peru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" y="5382379"/>
            <a:ext cx="4541686" cy="33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D:\mss\Beginner's Guide\2\2 - gods and demons churning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04258"/>
            <a:ext cx="6858499" cy="4720383"/>
          </a:xfrm>
          <a:prstGeom prst="rect">
            <a:avLst/>
          </a:prstGeom>
          <a:noFill/>
        </p:spPr>
      </p:pic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4767943" y="6825734"/>
            <a:ext cx="20574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err="1">
                <a:latin typeface="Arial" pitchFamily="34" charset="0"/>
              </a:rPr>
              <a:t>Devas</a:t>
            </a:r>
            <a:r>
              <a:rPr lang="en-US" i="1" dirty="0">
                <a:latin typeface="Arial" pitchFamily="34" charset="0"/>
              </a:rPr>
              <a:t> </a:t>
            </a:r>
            <a:r>
              <a:rPr lang="en-US" sz="1800" i="1" dirty="0">
                <a:latin typeface="Arial" pitchFamily="34" charset="0"/>
              </a:rPr>
              <a:t>(angels)</a:t>
            </a:r>
            <a:endParaRPr lang="en-US" i="1" dirty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i="1" dirty="0" err="1">
                <a:latin typeface="Arial" pitchFamily="34" charset="0"/>
              </a:rPr>
              <a:t>Dvi</a:t>
            </a:r>
            <a:r>
              <a:rPr lang="en-US" sz="2000" dirty="0">
                <a:latin typeface="Arial" pitchFamily="34" charset="0"/>
              </a:rPr>
              <a:t>- = shining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Arial" pitchFamily="34" charset="0"/>
              </a:rPr>
              <a:t>Divine, devil</a:t>
            </a:r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119743" y="1691962"/>
            <a:ext cx="2400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>
                <a:latin typeface="Arial" pitchFamily="34" charset="0"/>
              </a:rPr>
              <a:t>Asuras</a:t>
            </a:r>
            <a:r>
              <a:rPr lang="en-US" i="1" dirty="0">
                <a:latin typeface="Arial" pitchFamily="34" charset="0"/>
              </a:rPr>
              <a:t> </a:t>
            </a:r>
            <a:r>
              <a:rPr lang="en-US" sz="1800" i="1" dirty="0">
                <a:latin typeface="Arial" pitchFamily="34" charset="0"/>
              </a:rPr>
              <a:t>(demons)</a:t>
            </a: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2596243" y="1647059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Arial" pitchFamily="34" charset="0"/>
              </a:rPr>
              <a:t>Vishnu</a:t>
            </a:r>
          </a:p>
        </p:txBody>
      </p:sp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119743" y="7010400"/>
            <a:ext cx="4343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 pitchFamily="34" charset="0"/>
              </a:rPr>
              <a:t>Tug-of-war polarity</a:t>
            </a:r>
            <a:br>
              <a:rPr lang="en-US" dirty="0">
                <a:latin typeface="Arial" pitchFamily="34" charset="0"/>
              </a:rPr>
            </a:br>
            <a:r>
              <a:rPr lang="en-US" dirty="0">
                <a:latin typeface="Arial" pitchFamily="34" charset="0"/>
              </a:rPr>
              <a:t>churns the cosmic milk</a:t>
            </a:r>
            <a:br>
              <a:rPr lang="en-US" dirty="0">
                <a:latin typeface="Arial" pitchFamily="34" charset="0"/>
              </a:rPr>
            </a:br>
            <a:r>
              <a:rPr lang="en-US" dirty="0">
                <a:latin typeface="Arial" pitchFamily="34" charset="0"/>
              </a:rPr>
              <a:t>producing the universe.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743" y="1524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balance of polarity creates the universe in mythology.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441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D:\mss\Beginner's Guide\3\ChksBalnc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825" y="2819400"/>
            <a:ext cx="6099175" cy="5665787"/>
          </a:xfrm>
          <a:prstGeom prst="rect">
            <a:avLst/>
          </a:prstGeom>
          <a:noFill/>
        </p:spPr>
      </p:pic>
      <p:pic>
        <p:nvPicPr>
          <p:cNvPr id="3" name="Picture 16" descr="D:\mss\Beginner's Guide\3\checks&amp;balanc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858" y="533400"/>
            <a:ext cx="4267200" cy="2146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94365" y="38100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Polarity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8458200"/>
            <a:ext cx="2667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b="1" baseline="30000" dirty="0" smtClean="0">
                <a:solidFill>
                  <a:srgbClr val="FF0000"/>
                </a:solidFill>
              </a:rPr>
              <a:t>rd</a:t>
            </a:r>
            <a:r>
              <a:rPr lang="en-US" b="1" dirty="0" smtClean="0">
                <a:solidFill>
                  <a:srgbClr val="FF0000"/>
                </a:solidFill>
              </a:rPr>
              <a:t> : </a:t>
            </a:r>
            <a:r>
              <a:rPr lang="en-US" dirty="0" smtClean="0">
                <a:solidFill>
                  <a:srgbClr val="FF0000"/>
                </a:solidFill>
              </a:rPr>
              <a:t>neutral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balance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714" y="41310"/>
            <a:ext cx="4868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Structure of the U.S. Government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372" y="6392498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LIFE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400" dirty="0" smtClean="0"/>
              <a:t>What we </a:t>
            </a:r>
            <a:r>
              <a:rPr lang="en-US" sz="2400" i="1" dirty="0" smtClean="0"/>
              <a:t>have </a:t>
            </a:r>
            <a:r>
              <a:rPr lang="en-US" sz="2400" dirty="0" smtClean="0"/>
              <a:t>to do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520972" y="6392498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LIBERTY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/>
              <a:t>What we </a:t>
            </a:r>
            <a:r>
              <a:rPr lang="en-US" sz="2400" i="1" dirty="0" smtClean="0"/>
              <a:t>want </a:t>
            </a:r>
            <a:r>
              <a:rPr lang="en-US" sz="2400" dirty="0" smtClean="0"/>
              <a:t>to do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35172" y="6468698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Polarity</a:t>
            </a:r>
            <a:endParaRPr lang="en-US" sz="1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35172" y="6773498"/>
            <a:ext cx="990600" cy="1588"/>
          </a:xfrm>
          <a:prstGeom prst="straightConnector1">
            <a:avLst/>
          </a:prstGeom>
          <a:ln>
            <a:solidFill>
              <a:srgbClr val="7030A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32892" y="76200"/>
            <a:ext cx="5943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“We hold these Truths to be self-evident, that all Men are created equal,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that they are endowed by their Creator with certain unalienable Rights,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that among these are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Life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Liberty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and</a:t>
            </a:r>
            <a:b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ursuit of Happiness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.”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Declaration of Independence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>
            <a:stCxn id="2" idx="0"/>
          </p:cNvCxnSpPr>
          <p:nvPr/>
        </p:nvCxnSpPr>
        <p:spPr>
          <a:xfrm flipV="1">
            <a:off x="1768372" y="5793316"/>
            <a:ext cx="1600200" cy="59918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368572" y="5793316"/>
            <a:ext cx="1600200" cy="59918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7" y="4622167"/>
            <a:ext cx="1644855" cy="1390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80" y="4641216"/>
            <a:ext cx="1375084" cy="12072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81534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Homework: Illustrate how </a:t>
            </a:r>
            <a:r>
              <a:rPr lang="en-US" i="1" dirty="0" smtClean="0"/>
              <a:t>you</a:t>
            </a:r>
            <a:r>
              <a:rPr lang="en-US" dirty="0" smtClean="0"/>
              <a:t> balance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Life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Liberty</a:t>
            </a:r>
            <a:r>
              <a:rPr lang="en-US" dirty="0" smtClean="0"/>
              <a:t> in your own life</a:t>
            </a:r>
            <a:endParaRPr lang="en-US" dirty="0"/>
          </a:p>
        </p:txBody>
      </p:sp>
      <p:sp>
        <p:nvSpPr>
          <p:cNvPr id="13" name="TextBox 3"/>
          <p:cNvSpPr txBox="1"/>
          <p:nvPr/>
        </p:nvSpPr>
        <p:spPr>
          <a:xfrm>
            <a:off x="930172" y="4073757"/>
            <a:ext cx="5029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/>
            <a:r>
              <a:rPr lang="en-US" sz="4000" b="1" i="1" dirty="0" smtClean="0">
                <a:solidFill>
                  <a:srgbClr val="7030A0"/>
                </a:solidFill>
              </a:rPr>
              <a:t>YOUR PURSUIT OF</a:t>
            </a:r>
            <a:br>
              <a:rPr lang="en-US" sz="4000" b="1" i="1" dirty="0" smtClean="0">
                <a:solidFill>
                  <a:srgbClr val="7030A0"/>
                </a:solidFill>
              </a:rPr>
            </a:br>
            <a:r>
              <a:rPr lang="en-US" sz="4000" b="1" i="1" dirty="0" smtClean="0">
                <a:solidFill>
                  <a:srgbClr val="7030A0"/>
                </a:solidFill>
              </a:rPr>
              <a:t>HAPPINESS</a:t>
            </a:r>
            <a:endParaRPr lang="en-US" sz="2400" b="1" i="1" dirty="0" smtClean="0">
              <a:solidFill>
                <a:srgbClr val="7030A0"/>
              </a:solidFill>
            </a:endParaRPr>
          </a:p>
          <a:p>
            <a:pPr algn="ctr"/>
            <a:r>
              <a:rPr lang="en-US" sz="2400" dirty="0" smtClean="0"/>
              <a:t>An ongoing balance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44372" y="7631668"/>
            <a:ext cx="6369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“There </a:t>
            </a:r>
            <a:r>
              <a:rPr lang="en-US" sz="1800" dirty="0">
                <a:solidFill>
                  <a:srgbClr val="00B050"/>
                </a:solidFill>
              </a:rPr>
              <a:t>is no path to happiness - happiness </a:t>
            </a:r>
            <a:r>
              <a:rPr lang="en-US" sz="1800" i="1" dirty="0">
                <a:solidFill>
                  <a:srgbClr val="00B050"/>
                </a:solidFill>
              </a:rPr>
              <a:t>is</a:t>
            </a:r>
            <a:r>
              <a:rPr lang="en-US" sz="1800" dirty="0">
                <a:solidFill>
                  <a:srgbClr val="00B050"/>
                </a:solidFill>
              </a:rPr>
              <a:t> the path</a:t>
            </a:r>
            <a:r>
              <a:rPr lang="en-US" sz="1800" dirty="0" smtClean="0">
                <a:solidFill>
                  <a:srgbClr val="00B050"/>
                </a:solidFill>
              </a:rPr>
              <a:t>.” -- Buddha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639</Words>
  <Application>Microsoft Office PowerPoint</Application>
  <PresentationFormat>On-screen Show (4:3)</PresentationFormat>
  <Paragraphs>137</Paragraphs>
  <Slides>62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Times New Roman</vt:lpstr>
      <vt:lpstr>Default Design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 Triangulum Symmetry</dc:title>
  <dc:creator>Michael Schneider</dc:creator>
  <cp:lastModifiedBy>Michael</cp:lastModifiedBy>
  <cp:revision>280</cp:revision>
  <dcterms:created xsi:type="dcterms:W3CDTF">2009-09-06T16:11:35Z</dcterms:created>
  <dcterms:modified xsi:type="dcterms:W3CDTF">2022-01-16T02:00:33Z</dcterms:modified>
</cp:coreProperties>
</file>